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09F6B-E782-4803-AFEE-865CFDF1C839}" type="datetimeFigureOut">
              <a:rPr lang="vi-VN" smtClean="0"/>
              <a:pPr/>
              <a:t>05/06/2015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46A80-0A02-4010-A559-765D3CAF8558}" type="slidenum">
              <a:rPr lang="vi-VN" smtClean="0"/>
              <a:pPr/>
              <a:t>‹#›</a:t>
            </a:fld>
            <a:endParaRPr lang="vi-V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305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102B-C43C-4708-B25F-25052EF382B1}" type="slidenum">
              <a:rPr lang="vi-VN" smtClean="0"/>
              <a:pPr/>
              <a:t>2</a:t>
            </a:fld>
            <a:endParaRPr lang="vi-V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102B-C43C-4708-B25F-25052EF382B1}" type="slidenum">
              <a:rPr lang="vi-VN" smtClean="0"/>
              <a:pPr/>
              <a:t>3</a:t>
            </a:fld>
            <a:endParaRPr lang="vi-V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0"/>
          <a:ext cx="8534400" cy="7518654"/>
        </p:xfrm>
        <a:graphic>
          <a:graphicData uri="http://schemas.openxmlformats.org/drawingml/2006/table">
            <a:tbl>
              <a:tblPr/>
              <a:tblGrid>
                <a:gridCol w="8534400"/>
              </a:tblGrid>
              <a:tr h="75186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00400" algn="ctr"/>
                          <a:tab pos="5029200" algn="ctr"/>
                        </a:tabLst>
                      </a:pPr>
                      <a:endParaRPr lang="en-US" sz="900" dirty="0">
                        <a:solidFill>
                          <a:srgbClr val="FFC000"/>
                        </a:solidFill>
                        <a:effectLst>
                          <a:reflection blurRad="6350" stA="55000" endA="300" endPos="45500" dir="5400000" sy="-100000" algn="bl" rotWithShape="0"/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00400" algn="ctr"/>
                          <a:tab pos="5029200" algn="ctr"/>
                        </a:tabLs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50800" dist="38100" dir="5400000" algn="t" rotWithShape="0">
                              <a:prstClr val="black">
                                <a:alpha val="40000"/>
                              </a:prstClr>
                            </a:outerShdw>
                            <a:reflection blurRad="6350" stA="55000" endA="300" endPos="45500" dir="5400000" sy="-100000" algn="bl" rotWithShape="0"/>
                          </a:effectLst>
                          <a:latin typeface="Calibri"/>
                          <a:ea typeface="Calibri"/>
                          <a:cs typeface="Times New Roman"/>
                        </a:rPr>
                        <a:t>ĐIỂM TÂM SÁNG (BREAKFAST)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00400" algn="ctr"/>
                          <a:tab pos="5029200" algn="ctr"/>
                        </a:tabLst>
                      </a:pPr>
                      <a:r>
                        <a:rPr lang="en-US" sz="900" b="1" dirty="0" smtClean="0">
                          <a:latin typeface="Calibri"/>
                          <a:ea typeface="Calibri"/>
                          <a:cs typeface="Times New Roman"/>
                        </a:rPr>
                        <a:t>COMBO</a:t>
                      </a:r>
                      <a:r>
                        <a:rPr lang="en-US" sz="9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C</a:t>
                      </a:r>
                      <a:r>
                        <a:rPr lang="en-US" sz="900" b="1" dirty="0" smtClean="0">
                          <a:latin typeface="Calibri"/>
                          <a:ea typeface="Calibri"/>
                          <a:cs typeface="Times New Roman"/>
                        </a:rPr>
                        <a:t>HỈ VỚI GIÁ 49,000 VNĐ</a:t>
                      </a:r>
                      <a:endParaRPr lang="vi-VN" sz="9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00400" algn="ctr"/>
                          <a:tab pos="5029200" algn="ctr"/>
                        </a:tabLst>
                      </a:pPr>
                      <a:r>
                        <a:rPr lang="en-US" sz="900" b="1" dirty="0" smtClean="0"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900" b="1" dirty="0">
                          <a:latin typeface="Calibri"/>
                          <a:ea typeface="Calibri"/>
                          <a:cs typeface="Times New Roman"/>
                        </a:rPr>
                        <a:t>CHỌN 1 MÓN ĂN + 1 THỨC UỐNG)</a:t>
                      </a:r>
                      <a:endParaRPr lang="vi-VN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u="sng" dirty="0" smtClean="0">
                          <a:latin typeface="Lucida Sans Unicode"/>
                          <a:ea typeface="Calibri"/>
                          <a:cs typeface="Times New Roman"/>
                        </a:rPr>
                        <a:t>ASAIN MENU</a:t>
                      </a:r>
                      <a:endParaRPr lang="vi-VN" sz="1200" b="1" u="sng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200" b="1" i="1" dirty="0" smtClean="0">
                          <a:latin typeface="Helvetica"/>
                          <a:ea typeface="Calibri"/>
                          <a:cs typeface="Helvetica"/>
                        </a:rPr>
                        <a:t>Bò kho bánh mì /Beef Stew with Bread                                                                    </a:t>
                      </a:r>
                      <a:endParaRPr lang="vi-VN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200" b="1" i="1" dirty="0" smtClean="0">
                          <a:latin typeface="Helvetica"/>
                          <a:ea typeface="Calibri"/>
                          <a:cs typeface="Helvetica"/>
                        </a:rPr>
                        <a:t>Hủ tiếu bò kho / Beef Stew Noodle                                                                                                               </a:t>
                      </a:r>
                      <a:endParaRPr lang="vi-VN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200" b="1" i="1" dirty="0" smtClean="0">
                          <a:latin typeface="Helvetica"/>
                          <a:ea typeface="Calibri"/>
                          <a:cs typeface="Helvetica"/>
                        </a:rPr>
                        <a:t>Mì xào bò  /</a:t>
                      </a:r>
                      <a:r>
                        <a:rPr lang="en-US" sz="1200" b="1" i="1" baseline="0" dirty="0" smtClean="0">
                          <a:latin typeface="Helvetica"/>
                          <a:ea typeface="Calibri"/>
                          <a:cs typeface="Helvetica"/>
                        </a:rPr>
                        <a:t> </a:t>
                      </a:r>
                      <a:r>
                        <a:rPr lang="en-US" sz="1200" b="1" dirty="0" smtClean="0">
                          <a:latin typeface="Helvetica"/>
                          <a:ea typeface="Calibri"/>
                          <a:cs typeface="Helvetica"/>
                        </a:rPr>
                        <a:t>Stir-fried  noodle with sliced beef and vegetable </a:t>
                      </a:r>
                      <a:endParaRPr lang="vi-VN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00400" algn="ctr"/>
                          <a:tab pos="5029200" algn="ctr"/>
                        </a:tabLst>
                      </a:pPr>
                      <a:r>
                        <a:rPr lang="en-US" sz="1400" b="1" i="1" u="sng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MÓN </a:t>
                      </a:r>
                      <a:r>
                        <a:rPr lang="en-US" sz="1400" b="1" i="1" u="sng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ĂN TỰ CHỌN</a:t>
                      </a:r>
                      <a:endParaRPr lang="vi-VN" sz="14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i="1" dirty="0">
                          <a:latin typeface="Helvetica"/>
                          <a:ea typeface="Calibri"/>
                          <a:cs typeface="Helvetica"/>
                        </a:rPr>
                        <a:t>Original breakfast 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Bánh áp chảo,trứng ốp la                              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Two fried eggs any style </a:t>
                      </a:r>
                      <a:endParaRPr lang="en-US" sz="1100" b="1" dirty="0" smtClean="0">
                        <a:latin typeface="Helvetica"/>
                        <a:ea typeface="Calibri"/>
                        <a:cs typeface="Helvetica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i="1" dirty="0" smtClean="0">
                          <a:latin typeface="Helvetica"/>
                          <a:ea typeface="Calibri"/>
                          <a:cs typeface="Helvetica"/>
                        </a:rPr>
                        <a:t>Sunshine </a:t>
                      </a:r>
                      <a:r>
                        <a:rPr lang="en-US" sz="1100" b="1" i="1" dirty="0">
                          <a:latin typeface="Helvetica"/>
                          <a:ea typeface="Calibri"/>
                          <a:cs typeface="Helvetica"/>
                        </a:rPr>
                        <a:t>toast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Trứng ốp la với bánh mì sandwich                                                                                                               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Two fried eggs on toast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i="1" dirty="0">
                          <a:latin typeface="Helvetica"/>
                          <a:ea typeface="Calibri"/>
                          <a:cs typeface="Helvetica"/>
                        </a:rPr>
                        <a:t>K.O Breakfast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Trứng ốp la với bánh mì sandwich, thịt heo muối và xúc xích                                                                       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Two fried eggs on toast with bacon strips and sausage links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i="1" dirty="0">
                          <a:latin typeface="Helvetica"/>
                          <a:ea typeface="Calibri"/>
                          <a:cs typeface="Helvetica"/>
                        </a:rPr>
                        <a:t>Bread and butter with jam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Bánh mì bơ mứt                                                                                                                                        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K.O. Omelete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Trứng khuấy với phô mai,, ớt xanh,hành </a:t>
                      </a:r>
                      <a:r>
                        <a:rPr lang="en-US" sz="1100" b="1" dirty="0" smtClean="0">
                          <a:latin typeface="Helvetica"/>
                          <a:ea typeface="Calibri"/>
                          <a:cs typeface="Helvetica"/>
                        </a:rPr>
                        <a:t>tây dùng </a:t>
                      </a: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với khoai tây chiên và bánh mì                                     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Scrambled eggs with cheddar cheese, capsicum and onions Served with hash brown potato, sausage and bread 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Cheese </a:t>
                      </a:r>
                      <a:r>
                        <a:rPr lang="en-US" sz="1100" b="1" i="1" dirty="0">
                          <a:latin typeface="Helvetica"/>
                          <a:ea typeface="Calibri"/>
                          <a:cs typeface="Helvetica"/>
                        </a:rPr>
                        <a:t>Omlette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Trứng cuộn với phô mai va nấm rơm.dùng với bánh mì                                                                                    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Helvetica"/>
                          <a:ea typeface="Calibri"/>
                          <a:cs typeface="Helvetica"/>
                        </a:rPr>
                        <a:t>Omelette with mushroom  and cheese, served with bread                        </a:t>
                      </a:r>
                      <a:endParaRPr lang="vi-VN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u="sng" dirty="0" smtClean="0">
                          <a:solidFill>
                            <a:srgbClr val="002060"/>
                          </a:solidFill>
                          <a:latin typeface="Helvetica"/>
                          <a:ea typeface="Calibri"/>
                          <a:cs typeface="Helvetica"/>
                        </a:rPr>
                        <a:t>THỨC </a:t>
                      </a:r>
                      <a:r>
                        <a:rPr lang="en-US" sz="1200" b="1" i="1" u="sng" dirty="0">
                          <a:solidFill>
                            <a:srgbClr val="002060"/>
                          </a:solidFill>
                          <a:latin typeface="Helvetica"/>
                          <a:ea typeface="Calibri"/>
                          <a:cs typeface="Helvetica"/>
                        </a:rPr>
                        <a:t>UỐNG TỰ CHỌN</a:t>
                      </a:r>
                      <a:endParaRPr lang="vi-VN" sz="12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00400" algn="ctr"/>
                          <a:tab pos="5029200" algn="ctr"/>
                        </a:tabLst>
                      </a:pPr>
                      <a:r>
                        <a:rPr lang="en-US" sz="1100" b="1" dirty="0">
                          <a:latin typeface="Calibri"/>
                          <a:ea typeface="Calibri"/>
                          <a:cs typeface="Times New Roman"/>
                        </a:rPr>
                        <a:t>VN BLACK </a:t>
                      </a:r>
                      <a:r>
                        <a:rPr lang="en-US" sz="1100" b="1" dirty="0" smtClean="0">
                          <a:latin typeface="Calibri"/>
                          <a:ea typeface="Calibri"/>
                          <a:cs typeface="Times New Roman"/>
                        </a:rPr>
                        <a:t>COFFEE</a:t>
                      </a:r>
                      <a:endParaRPr lang="vi-VN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00400" algn="ctr"/>
                          <a:tab pos="5029200" algn="ctr"/>
                        </a:tabLst>
                      </a:pPr>
                      <a:r>
                        <a:rPr lang="en-US" sz="1100" b="1" dirty="0">
                          <a:latin typeface="Calibri"/>
                          <a:ea typeface="Calibri"/>
                          <a:cs typeface="Times New Roman"/>
                        </a:rPr>
                        <a:t>VN COFFEE WITH </a:t>
                      </a:r>
                      <a:r>
                        <a:rPr lang="en-US" sz="1100" b="1" dirty="0" smtClean="0">
                          <a:latin typeface="Calibri"/>
                          <a:ea typeface="Calibri"/>
                          <a:cs typeface="Times New Roman"/>
                        </a:rPr>
                        <a:t>MILK</a:t>
                      </a:r>
                      <a:endParaRPr lang="vi-VN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200400" algn="ctr"/>
                          <a:tab pos="5029200" algn="ctr"/>
                        </a:tabLs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LIPTON WITH 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MILK/ LIPTON</a:t>
                      </a:r>
                      <a:endParaRPr lang="vi-VN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5380" algn="l"/>
                          <a:tab pos="3200400" algn="ctr"/>
                          <a:tab pos="5029200" algn="ctr"/>
                        </a:tabLst>
                      </a:pPr>
                      <a:r>
                        <a:rPr lang="en-US" sz="1100" b="1" dirty="0">
                          <a:latin typeface="Calibri"/>
                          <a:ea typeface="Calibri"/>
                          <a:cs typeface="Times New Roman"/>
                        </a:rPr>
                        <a:t>PINEAPPLE	</a:t>
                      </a:r>
                      <a:endParaRPr lang="vi-VN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5380" algn="l"/>
                          <a:tab pos="3200400" algn="ctr"/>
                          <a:tab pos="5029200" algn="ctr"/>
                        </a:tabLst>
                      </a:pPr>
                      <a:r>
                        <a:rPr lang="en-US" sz="1100" b="1" dirty="0" smtClean="0">
                          <a:latin typeface="Calibri"/>
                          <a:ea typeface="Calibri"/>
                          <a:cs typeface="Times New Roman"/>
                        </a:rPr>
                        <a:t>LEMON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5380" algn="l"/>
                          <a:tab pos="3200400" algn="ctr"/>
                          <a:tab pos="5029200" algn="ctr"/>
                        </a:tabLst>
                      </a:pPr>
                      <a:r>
                        <a:rPr lang="en-US" sz="11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CARROT,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5380" algn="l"/>
                          <a:tab pos="3200400" algn="ctr"/>
                          <a:tab pos="5029200" algn="ctr"/>
                        </a:tabLst>
                      </a:pPr>
                      <a:r>
                        <a:rPr lang="en-US" sz="1100" b="1" baseline="0" dirty="0" smtClean="0">
                          <a:latin typeface="Calibri"/>
                          <a:ea typeface="Calibri"/>
                          <a:cs typeface="Times New Roman"/>
                        </a:rPr>
                        <a:t>WATERMELON</a:t>
                      </a:r>
                      <a:r>
                        <a:rPr lang="en-US" sz="1100" b="1" dirty="0">
                          <a:latin typeface="Calibri"/>
                          <a:ea typeface="Calibri"/>
                          <a:cs typeface="Times New Roman"/>
                        </a:rPr>
                        <a:t>		</a:t>
                      </a:r>
                      <a:endParaRPr lang="vi-VN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35380" algn="l"/>
                          <a:tab pos="3200400" algn="ctr"/>
                          <a:tab pos="5029200" algn="ctr"/>
                        </a:tabLst>
                      </a:pPr>
                      <a:r>
                        <a:rPr lang="en-US" sz="1100" b="1" dirty="0">
                          <a:latin typeface="Calibri"/>
                          <a:ea typeface="Calibri"/>
                          <a:cs typeface="Times New Roman"/>
                        </a:rPr>
                        <a:t>	</a:t>
                      </a:r>
                      <a:endParaRPr lang="vi-VN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56" marR="399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43042453"/>
              </p:ext>
            </p:extLst>
          </p:nvPr>
        </p:nvGraphicFramePr>
        <p:xfrm>
          <a:off x="2" y="4"/>
          <a:ext cx="9143998" cy="6857261"/>
        </p:xfrm>
        <a:graphic>
          <a:graphicData uri="http://schemas.openxmlformats.org/drawingml/2006/table">
            <a:tbl>
              <a:tblPr/>
              <a:tblGrid>
                <a:gridCol w="428603"/>
                <a:gridCol w="3189945"/>
                <a:gridCol w="140651"/>
                <a:gridCol w="1107031"/>
                <a:gridCol w="463424"/>
                <a:gridCol w="3814344"/>
              </a:tblGrid>
              <a:tr h="128067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966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vi-VN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Set menu cơm văn phòng 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5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9333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Thứ 2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vi-VN" sz="2400" dirty="0"/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Thứ 3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1647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Thịt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ba chỉ chiên giòn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vi-VN" sz="2400" dirty="0"/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/>
                        <a:t>Thịt luộc cà pháo mắm tôm</a:t>
                      </a:r>
                      <a:endParaRPr lang="vi-VN" sz="12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Trứng chiên thịt bằm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/>
                        <a:t>Tôm đất rim thịt</a:t>
                      </a:r>
                      <a:endParaRPr lang="vi-VN" sz="12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Cá ngừ chiên sốt cà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/>
                        <a:t>Cá lóc kho tộ</a:t>
                      </a:r>
                      <a:endParaRPr lang="vi-VN" sz="12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Cá rô đồng kho tiêu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/>
                        <a:t>Cá diêu hồng chiên sốt cà</a:t>
                      </a:r>
                      <a:endParaRPr lang="vi-VN" sz="12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Su su xào tỏi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/>
                        <a:t>Cải ngọt xào tỏi</a:t>
                      </a:r>
                      <a:endParaRPr lang="vi-VN" sz="12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Dưa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cải chua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/>
                        <a:t>Canh mồng tơi nấu mướp</a:t>
                      </a:r>
                      <a:endParaRPr lang="vi-VN" sz="12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877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Canh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rau ngót 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vi-VN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9333">
                <a:tc>
                  <a:txBody>
                    <a:bodyPr/>
                    <a:lstStyle/>
                    <a:p>
                      <a:pPr algn="l" fontAlgn="b"/>
                      <a:endParaRPr lang="vi-V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Thứ 4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vi-VN" sz="2400" dirty="0"/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Thứ 5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503">
                <a:tc>
                  <a:txBody>
                    <a:bodyPr/>
                    <a:lstStyle/>
                    <a:p>
                      <a:pPr algn="ctr" fontAlgn="b"/>
                      <a:endParaRPr lang="vi-VN" sz="1200" b="0" i="0" u="none" strike="noStrike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vi-VN" sz="1200" dirty="0" smtClean="0"/>
                        <a:t>Đùi</a:t>
                      </a:r>
                      <a:r>
                        <a:rPr lang="vi-VN" sz="1200" baseline="0" dirty="0" smtClean="0"/>
                        <a:t> gà xối mỡ</a:t>
                      </a:r>
                      <a:endParaRPr lang="vi-VN" sz="12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vi-VN" sz="2400" dirty="0"/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vi-VN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Thịt 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heo kho củ cải trắng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Heo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quay kho cải dưa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Gà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chiên mắm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Cá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kèo chiên sốt me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Cá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hườm muối xả chiên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Cá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nục kho cà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Cá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bông lau kho tộ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Rau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muống xài tỏi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Đậu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đũa xào tỏi</a:t>
                      </a:r>
                      <a:endParaRPr lang="vi-VN" sz="1200" b="0" i="0" u="none" strike="noStrike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Canh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khoai  mỡ thịt bằm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Salad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dầu dấm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endParaRPr lang="vi-VN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vi-VN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Canh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cải xanh thịt bằm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vi-VN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175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Thứ 6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FREE</a:t>
                      </a:r>
                      <a:endParaRPr lang="vi-V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9100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vi-VN" sz="1200" dirty="0" smtClean="0"/>
                        <a:t>Thịt</a:t>
                      </a:r>
                      <a:r>
                        <a:rPr lang="vi-VN" sz="1200" baseline="0" dirty="0" smtClean="0"/>
                        <a:t> heo kho trứng </a:t>
                      </a:r>
                      <a:endParaRPr lang="vi-VN" sz="12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vi-VN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Salad bar miễn phí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Sườn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non ram mặn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Thơm/ dưa hấu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Cá rô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phi chiên mắm me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Dưa hấu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Cá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trôi om dưa chua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Chuối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Cải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thìa xào dầu hào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</a:t>
                      </a:r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anh bí</a:t>
                      </a:r>
                      <a:r>
                        <a:rPr lang="vi-VN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xanh thịt bằm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SET CƠM TRƯA VĂN PHÒNG</a:t>
            </a:r>
            <a:endParaRPr lang="vi-VN" sz="20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6400" y="742950"/>
            <a:ext cx="3403600" cy="371475"/>
          </a:xfrm>
          <a:prstGeom prst="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>
                <a:solidFill>
                  <a:schemeClr val="bg1"/>
                </a:solidFill>
              </a:rPr>
              <a:t>THỨ 2</a:t>
            </a:r>
            <a:endParaRPr lang="vi-VN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83200" y="771526"/>
            <a:ext cx="3860800" cy="371475"/>
          </a:xfrm>
          <a:prstGeom prst="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>
                <a:solidFill>
                  <a:schemeClr val="bg1"/>
                </a:solidFill>
              </a:rPr>
              <a:t>THỨ 3</a:t>
            </a:r>
            <a:endParaRPr lang="vi-VN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83200" y="2819400"/>
            <a:ext cx="3860800" cy="400050"/>
          </a:xfrm>
          <a:prstGeom prst="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>
                <a:solidFill>
                  <a:schemeClr val="bg1"/>
                </a:solidFill>
              </a:rPr>
              <a:t>THỨ 5</a:t>
            </a:r>
            <a:endParaRPr lang="vi-VN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83200" y="4876800"/>
            <a:ext cx="3860800" cy="362919"/>
          </a:xfrm>
          <a:prstGeom prst="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>
                <a:solidFill>
                  <a:schemeClr val="bg1"/>
                </a:solidFill>
              </a:rPr>
              <a:t>FREE</a:t>
            </a:r>
            <a:endParaRPr lang="vi-VN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1000" y="2819400"/>
            <a:ext cx="3454400" cy="400050"/>
          </a:xfrm>
          <a:prstGeom prst="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>
                <a:solidFill>
                  <a:schemeClr val="bg1"/>
                </a:solidFill>
              </a:rPr>
              <a:t>THỨ 4</a:t>
            </a:r>
            <a:endParaRPr lang="vi-VN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6400" y="4857750"/>
            <a:ext cx="3352800" cy="362919"/>
          </a:xfrm>
          <a:prstGeom prst="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>
                <a:solidFill>
                  <a:schemeClr val="bg1"/>
                </a:solidFill>
              </a:rPr>
              <a:t>THỨ 6</a:t>
            </a:r>
            <a:endParaRPr lang="vi-VN" dirty="0">
              <a:solidFill>
                <a:schemeClr val="bg1"/>
              </a:solidFill>
            </a:endParaRPr>
          </a:p>
        </p:txBody>
      </p:sp>
      <p:pic>
        <p:nvPicPr>
          <p:cNvPr id="17" name="Picture 16" descr="Logo-Kay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3800" y="6457950"/>
            <a:ext cx="1600200" cy="400050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50242864"/>
              </p:ext>
            </p:extLst>
          </p:nvPr>
        </p:nvGraphicFramePr>
        <p:xfrm>
          <a:off x="6" y="-114293"/>
          <a:ext cx="9143996" cy="7635405"/>
        </p:xfrm>
        <a:graphic>
          <a:graphicData uri="http://schemas.openxmlformats.org/drawingml/2006/table">
            <a:tbl>
              <a:tblPr/>
              <a:tblGrid>
                <a:gridCol w="405271"/>
                <a:gridCol w="3213277"/>
                <a:gridCol w="140649"/>
                <a:gridCol w="1107033"/>
                <a:gridCol w="463423"/>
                <a:gridCol w="3814343"/>
              </a:tblGrid>
              <a:tr h="125033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164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vi-VN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Set menu cơm văn phòng 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5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244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vi-V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vi-VN" sz="2400" dirty="0"/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Sườn</a:t>
                      </a:r>
                      <a:r>
                        <a:rPr lang="en-US" sz="1400" baseline="0" dirty="0" smtClean="0"/>
                        <a:t> ram </a:t>
                      </a:r>
                      <a:r>
                        <a:rPr lang="en-US" sz="1400" baseline="0" dirty="0" err="1" smtClean="0"/>
                        <a:t>mặn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vi-VN" sz="2400" dirty="0"/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Cá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lóc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tộ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Ba </a:t>
                      </a:r>
                      <a:r>
                        <a:rPr lang="en-US" sz="1400" dirty="0" err="1" smtClean="0"/>
                        <a:t>chỉ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nước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dừa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Cá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bông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tiêu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Cá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ngừ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cà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Gà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sốt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nấm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hương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Cá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cơm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tiêu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Thịt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trứng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Canh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cải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xanh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thịt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bằm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Bầu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luộc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Đậu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bắp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luộc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 </a:t>
                      </a:r>
                      <a:r>
                        <a:rPr lang="en-US" sz="1400" dirty="0" err="1" smtClean="0"/>
                        <a:t>Su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xào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tỏi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7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Đậu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bắp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xào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Canh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bí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xanh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tôm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bằm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244">
                <a:tc>
                  <a:txBody>
                    <a:bodyPr/>
                    <a:lstStyle/>
                    <a:p>
                      <a:pPr algn="l" fontAlgn="b"/>
                      <a:endParaRPr lang="vi-VN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vi-V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vi-VN" sz="2400" dirty="0"/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503">
                <a:tc>
                  <a:txBody>
                    <a:bodyPr/>
                    <a:lstStyle/>
                    <a:p>
                      <a:pPr algn="ctr" fontAlgn="b"/>
                      <a:endParaRPr lang="vi-VN" sz="1200" b="0" i="0" u="none" strike="noStrike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Cá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nhật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cà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vi-VN" sz="2400" dirty="0"/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Ếch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xả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Cá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nục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cải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chua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Tôm</a:t>
                      </a:r>
                      <a:r>
                        <a:rPr lang="en-US" sz="1400" baseline="0" dirty="0" smtClean="0"/>
                        <a:t> rim </a:t>
                      </a:r>
                      <a:r>
                        <a:rPr lang="en-US" sz="1400" baseline="0" dirty="0" err="1" smtClean="0"/>
                        <a:t>mặm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908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Sườn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cốt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lết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nước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dừa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 </a:t>
                      </a:r>
                      <a:r>
                        <a:rPr lang="en-US" sz="1400" dirty="0" err="1" smtClean="0"/>
                        <a:t>roi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chiên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Cánh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gà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sốt</a:t>
                      </a:r>
                      <a:r>
                        <a:rPr lang="en-US" sz="1400" baseline="0" dirty="0" smtClean="0"/>
                        <a:t> me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Gà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gừng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Su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hào</a:t>
                      </a:r>
                      <a:r>
                        <a:rPr lang="en-US" sz="1400" baseline="0" dirty="0" smtClean="0"/>
                        <a:t> + </a:t>
                      </a:r>
                      <a:r>
                        <a:rPr lang="en-US" sz="1400" baseline="0" dirty="0" err="1" smtClean="0"/>
                        <a:t>Cà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rốt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luộc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Bắp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cải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luộc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Gà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nấm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lá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giang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Đậu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rồng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xào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tỏi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Đậu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que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xào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tỏi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Canh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chua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8785">
                <a:tc>
                  <a:txBody>
                    <a:bodyPr/>
                    <a:lstStyle/>
                    <a:p>
                      <a:pPr algn="l" fontAlgn="b"/>
                      <a:endParaRPr lang="vi-VN" sz="5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vi-V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vi-VN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5979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Cá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bống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tiêu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Salad </a:t>
                      </a:r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bar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Cá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bông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thơm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Thơm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Thịt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trứng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Dưa hấu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13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Sườn</a:t>
                      </a:r>
                      <a:r>
                        <a:rPr lang="en-US" sz="1400" baseline="0" dirty="0" smtClean="0"/>
                        <a:t> non </a:t>
                      </a:r>
                      <a:r>
                        <a:rPr lang="en-US" sz="1400" baseline="0" dirty="0" err="1" smtClean="0"/>
                        <a:t>kho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khế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chua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chuối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544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Bắp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xú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luộc</a:t>
                      </a:r>
                      <a:r>
                        <a:rPr lang="en-US" sz="1400" baseline="0" dirty="0" smtClean="0"/>
                        <a:t> + </a:t>
                      </a:r>
                      <a:r>
                        <a:rPr lang="en-US" sz="1400" baseline="0" dirty="0" err="1" smtClean="0"/>
                        <a:t>Đậu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đũa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xào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vi-VN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err="1" smtClean="0"/>
                        <a:t>Đậu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đũa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xào</a:t>
                      </a:r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2850">
                <a:tc>
                  <a:txBody>
                    <a:bodyPr/>
                    <a:lstStyle/>
                    <a:p>
                      <a:pPr algn="ctr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vi-VN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57" marR="3557" marT="63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vi-VN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743" marR="4743" marT="47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SET MENU CƠM TRƯA ( THAY ĐỔI HÀNG TUẦN)</a:t>
            </a:r>
            <a:endParaRPr lang="vi-VN" sz="20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507206"/>
            <a:ext cx="3352800" cy="285750"/>
          </a:xfrm>
          <a:prstGeom prst="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>
                <a:solidFill>
                  <a:schemeClr val="bg1"/>
                </a:solidFill>
              </a:rPr>
              <a:t>THỨ 2</a:t>
            </a:r>
            <a:endParaRPr lang="vi-VN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83200" y="500063"/>
            <a:ext cx="3860800" cy="285750"/>
          </a:xfrm>
          <a:prstGeom prst="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>
                <a:solidFill>
                  <a:schemeClr val="bg1"/>
                </a:solidFill>
              </a:rPr>
              <a:t>THỨ 3</a:t>
            </a:r>
            <a:endParaRPr lang="vi-VN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83200" y="2667000"/>
            <a:ext cx="3860800" cy="285750"/>
          </a:xfrm>
          <a:prstGeom prst="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>
                <a:solidFill>
                  <a:schemeClr val="bg1"/>
                </a:solidFill>
              </a:rPr>
              <a:t>THỨ 5</a:t>
            </a:r>
            <a:endParaRPr lang="vi-VN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84800" y="4724400"/>
            <a:ext cx="3759200" cy="304800"/>
          </a:xfrm>
          <a:prstGeom prst="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>
                <a:solidFill>
                  <a:schemeClr val="bg1"/>
                </a:solidFill>
              </a:rPr>
              <a:t>FREE</a:t>
            </a:r>
            <a:endParaRPr lang="vi-VN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" y="2667000"/>
            <a:ext cx="3251200" cy="285750"/>
          </a:xfrm>
          <a:prstGeom prst="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>
                <a:solidFill>
                  <a:schemeClr val="bg1"/>
                </a:solidFill>
              </a:rPr>
              <a:t>THỨ 4</a:t>
            </a:r>
            <a:endParaRPr lang="vi-VN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4800" y="4724400"/>
            <a:ext cx="3352800" cy="304800"/>
          </a:xfrm>
          <a:prstGeom prst="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>
                <a:solidFill>
                  <a:schemeClr val="bg1"/>
                </a:solidFill>
              </a:rPr>
              <a:t>THỨ 6</a:t>
            </a:r>
            <a:endParaRPr lang="vi-VN" dirty="0">
              <a:solidFill>
                <a:schemeClr val="bg1"/>
              </a:solidFill>
            </a:endParaRPr>
          </a:p>
        </p:txBody>
      </p:sp>
      <p:pic>
        <p:nvPicPr>
          <p:cNvPr id="18" name="Picture 17" descr="Logo-Kay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4400" y="6440090"/>
            <a:ext cx="1600200" cy="4000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448847" y="308275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626</Words>
  <Application>Microsoft Office PowerPoint</Application>
  <PresentationFormat>On-screen Show (4:3)</PresentationFormat>
  <Paragraphs>213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Phạm Thế Truyền</dc:creator>
  <cp:lastModifiedBy>New</cp:lastModifiedBy>
  <cp:revision>9</cp:revision>
  <dcterms:created xsi:type="dcterms:W3CDTF">2006-08-16T00:00:00Z</dcterms:created>
  <dcterms:modified xsi:type="dcterms:W3CDTF">2015-06-05T09:38:47Z</dcterms:modified>
</cp:coreProperties>
</file>